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42" r:id="rId2"/>
    <p:sldId id="280" r:id="rId3"/>
    <p:sldId id="292" r:id="rId4"/>
    <p:sldId id="287" r:id="rId5"/>
    <p:sldId id="327" r:id="rId6"/>
    <p:sldId id="34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1096" autoAdjust="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A333EF-BBAB-496C-BA3B-D21AD7812FAE}" type="datetimeFigureOut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CC4408-6A57-43C6-9F6A-0B6C1227E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553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106525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58A37-D636-49F7-8598-CFC3BD82028B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4B85-04E6-442B-83AA-6E010F6469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4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F785-F769-499C-A4F4-8747359D68E2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B21A-8A70-46EB-BC4B-E743A13F6E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1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60C8-D85D-4AF8-80EA-DD32EE71CE3C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E93B6-BCD0-4FD6-9701-157A6AA057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95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97DE1-70F1-46AD-8AAA-C08689B55F84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86844-3C06-4531-B955-D11AFC8654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1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2B7D6-D405-4F5A-A0EB-F1E32F227F1D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AFD7-9D43-4E1A-B7F7-F9F2906059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8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F65C-1525-4C1C-9469-7CF36DEA4A8C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719F1-4832-471A-86D3-6479316CEE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0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70C4-7EE5-4746-8002-E5EBA261B1A0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DDD0-3685-4FAD-8917-0A291C9876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02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4B0CE-F66A-4C44-9715-8E116E16A0B8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75E51-1B06-4858-87F9-0F87A11DD3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99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F6B65-9C5F-4E5F-943E-E37A0D963D62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E00E-739F-442C-93EA-0DCE4CB63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58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011B-1E70-4775-8B67-8B6F0A9759A1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0675F-6CD0-4856-AAFB-9B70A5AA3F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3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4449-86EB-4EFB-B1E4-6B5DE12E8500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A641A-F7A0-47E5-8AE8-3A069AD2D5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31DB36-9432-4BF5-B21F-2FB79AC2CF2B}" type="datetime1">
              <a:rPr lang="en-GB"/>
              <a:pPr>
                <a:defRPr/>
              </a:pPr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445A91-7E5D-4167-9470-16097E7970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paul.moulin@giz.de" TargetMode="Externa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hyperlink" Target="http://www.casepresee.org/" TargetMode="External"/><Relationship Id="rId5" Type="http://schemas.openxmlformats.org/officeDocument/2006/relationships/hyperlink" Target="mailto:paata.janelidze@giz.de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ilze.purina@giz.de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14282" y="1643050"/>
            <a:ext cx="8929718" cy="33988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>
                <a:solidFill>
                  <a:srgbClr val="92D050"/>
                </a:solidFill>
                <a:latin typeface="Arial" charset="0"/>
                <a:cs typeface="Arial" charset="0"/>
              </a:rPr>
              <a:t/>
            </a:r>
            <a:br>
              <a:rPr lang="en-US" altLang="en-US" sz="3200" b="1" dirty="0" smtClean="0">
                <a:solidFill>
                  <a:srgbClr val="92D050"/>
                </a:solidFill>
                <a:latin typeface="Arial" charset="0"/>
                <a:cs typeface="Arial" charset="0"/>
              </a:rPr>
            </a:br>
            <a:r>
              <a:rPr lang="ru-RU" altLang="en-US" sz="3100" b="1" dirty="0" smtClean="0">
                <a:solidFill>
                  <a:srgbClr val="92D050"/>
                </a:solidFill>
                <a:latin typeface="Arial" charset="0"/>
                <a:cs typeface="Arial" charset="0"/>
              </a:rPr>
              <a:t>«Повышение потенциала МКУР ЦА и его институтов в вопросах развития ВИЭ и ЭЭ»</a:t>
            </a:r>
            <a:br>
              <a:rPr lang="ru-RU" altLang="en-US" sz="3100" b="1" dirty="0" smtClean="0">
                <a:solidFill>
                  <a:srgbClr val="92D050"/>
                </a:solidFill>
                <a:latin typeface="Arial" charset="0"/>
                <a:cs typeface="Arial" charset="0"/>
              </a:rPr>
            </a:br>
            <a:r>
              <a:rPr lang="en-US" altLang="en-US" sz="1600" b="1" dirty="0">
                <a:solidFill>
                  <a:srgbClr val="92D050"/>
                </a:solidFill>
                <a:latin typeface="Arial" charset="0"/>
                <a:cs typeface="Arial" charset="0"/>
              </a:rPr>
              <a:t/>
            </a:r>
            <a:br>
              <a:rPr lang="en-US" altLang="en-US" sz="1600" b="1" dirty="0">
                <a:solidFill>
                  <a:srgbClr val="92D050"/>
                </a:solidFill>
                <a:latin typeface="Arial" charset="0"/>
                <a:cs typeface="Arial" charset="0"/>
              </a:rPr>
            </a:b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“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Программа по Устойчивой Энергетике</a:t>
            </a:r>
            <a:r>
              <a:rPr lang="en-US" altLang="en-US" sz="2000" b="1" dirty="0" smtClean="0">
                <a:solidFill>
                  <a:srgbClr val="0070C0"/>
                </a:solidFill>
              </a:rPr>
              <a:t> </a:t>
            </a:r>
            <a:r>
              <a:rPr lang="ru-RU" altLang="en-US" sz="2000" b="1" dirty="0" smtClean="0">
                <a:solidFill>
                  <a:srgbClr val="0070C0"/>
                </a:solidFill>
              </a:rPr>
              <a:t>для Центральной Азии</a:t>
            </a:r>
            <a:r>
              <a:rPr lang="en-GB" altLang="en-US" sz="2000" b="1" dirty="0" smtClean="0">
                <a:solidFill>
                  <a:srgbClr val="0070C0"/>
                </a:solidFill>
              </a:rPr>
              <a:t>:</a:t>
            </a:r>
            <a:br>
              <a:rPr lang="en-GB" altLang="en-US" sz="2000" b="1" dirty="0" smtClean="0">
                <a:solidFill>
                  <a:srgbClr val="0070C0"/>
                </a:solidFill>
              </a:rPr>
            </a:br>
            <a:r>
              <a:rPr lang="ru-RU" altLang="en-US" sz="2000" b="1" dirty="0" smtClean="0">
                <a:solidFill>
                  <a:srgbClr val="0070C0"/>
                </a:solidFill>
              </a:rPr>
              <a:t>Возобновляемые Источники Энергии</a:t>
            </a:r>
            <a:r>
              <a:rPr lang="en-GB" altLang="en-US" sz="2000" b="1" dirty="0" smtClean="0">
                <a:solidFill>
                  <a:srgbClr val="0070C0"/>
                </a:solidFill>
              </a:rPr>
              <a:t> – </a:t>
            </a:r>
            <a:r>
              <a:rPr lang="ru-RU" altLang="en-US" sz="2000" b="1" dirty="0" err="1" smtClean="0">
                <a:solidFill>
                  <a:srgbClr val="0070C0"/>
                </a:solidFill>
              </a:rPr>
              <a:t>Энергоэффективность</a:t>
            </a:r>
            <a:r>
              <a:rPr lang="en-US" altLang="en-US" sz="2000" b="1" dirty="0" smtClean="0">
                <a:solidFill>
                  <a:srgbClr val="0070C0"/>
                </a:solidFill>
              </a:rPr>
              <a:t>”</a:t>
            </a: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/>
            </a:r>
            <a:b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</a:br>
            <a:r>
              <a:rPr lang="en-GB" altLang="en-US" sz="2000" b="1" dirty="0" smtClean="0">
                <a:solidFill>
                  <a:srgbClr val="00B050"/>
                </a:solidFill>
                <a:cs typeface="Arial" charset="0"/>
              </a:rPr>
              <a:t>(CASEP) </a:t>
            </a:r>
            <a:r>
              <a:rPr lang="en-GB" altLang="en-US" sz="1600" b="1" dirty="0" smtClean="0">
                <a:solidFill>
                  <a:srgbClr val="002060"/>
                </a:solidFill>
                <a:ea typeface="+mn-ea"/>
                <a:cs typeface="Arial" charset="0"/>
              </a:rPr>
              <a:t/>
            </a:r>
            <a:br>
              <a:rPr lang="en-GB" altLang="en-US" sz="1600" b="1" dirty="0" smtClean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en-GB" altLang="en-US" sz="1600" b="1" dirty="0">
                <a:solidFill>
                  <a:srgbClr val="008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altLang="en-US" sz="1600" b="1" dirty="0">
                <a:solidFill>
                  <a:srgbClr val="008000"/>
                </a:solidFill>
                <a:latin typeface="Arial" charset="0"/>
                <a:ea typeface="+mn-ea"/>
                <a:cs typeface="Arial" charset="0"/>
              </a:rPr>
            </a:br>
            <a:r>
              <a:rPr lang="en-GB" altLang="en-US" sz="2400" b="1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n-GB" altLang="en-US" sz="2400" b="1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</a:br>
            <a:endParaRPr lang="en-GB" altLang="en-US" sz="2400" b="1" dirty="0">
              <a:solidFill>
                <a:srgbClr val="00206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57313" y="6273800"/>
            <a:ext cx="2286000" cy="500063"/>
          </a:xfrm>
        </p:spPr>
        <p:txBody>
          <a:bodyPr/>
          <a:lstStyle/>
          <a:p>
            <a:pPr algn="r" eaLnBrk="1" hangingPunct="1"/>
            <a:r>
              <a:rPr lang="ru-RU" altLang="en-US" sz="2200" dirty="0" smtClean="0">
                <a:solidFill>
                  <a:srgbClr val="0070C0"/>
                </a:solidFill>
                <a:cs typeface="Arial" charset="0"/>
              </a:rPr>
              <a:t>Реализуется</a:t>
            </a:r>
            <a:r>
              <a:rPr lang="en-GB" altLang="en-US" sz="2200" dirty="0" smtClean="0">
                <a:solidFill>
                  <a:srgbClr val="0070C0"/>
                </a:solidFill>
                <a:cs typeface="Arial" charset="0"/>
              </a:rPr>
              <a:t>:</a:t>
            </a:r>
          </a:p>
        </p:txBody>
      </p:sp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285750" y="357188"/>
          <a:ext cx="15843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3" name="Picture" r:id="rId3" imgW="2457143" imgH="1657581" progId="StaticMetafile">
                  <p:embed/>
                </p:oleObj>
              </mc:Choice>
              <mc:Fallback>
                <p:oleObj name="Picture" r:id="rId3" imgW="2457143" imgH="1657581" progId="StaticMetafil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57188"/>
                        <a:ext cx="15843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62986" y="4214818"/>
            <a:ext cx="2380254" cy="1481278"/>
          </a:xfrm>
          <a:prstGeom prst="rect">
            <a:avLst/>
          </a:prstGeom>
          <a:blipFill>
            <a:blip r:embed="rId5" cstate="print">
              <a:extLst/>
            </a:blip>
            <a:srcRect/>
            <a:stretch>
              <a:fillRect l="-3000" r="-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ectangle 5"/>
          <p:cNvSpPr/>
          <p:nvPr/>
        </p:nvSpPr>
        <p:spPr>
          <a:xfrm>
            <a:off x="6010450" y="4224786"/>
            <a:ext cx="2347764" cy="1490230"/>
          </a:xfrm>
          <a:prstGeom prst="rect">
            <a:avLst/>
          </a:prstGeom>
          <a:blipFill>
            <a:blip r:embed="rId6" cstate="print">
              <a:extLst/>
            </a:blip>
            <a:srcRect/>
            <a:stretch>
              <a:fillRect t="-41000" b="-4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05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6059488"/>
            <a:ext cx="361473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7" descr="image001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35000"/>
            <a:ext cx="79216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35138" y="428625"/>
            <a:ext cx="5572125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en-US" sz="2000" b="1" i="1" dirty="0">
                <a:solidFill>
                  <a:srgbClr val="008000"/>
                </a:solidFill>
              </a:rPr>
              <a:t>CASEP</a:t>
            </a:r>
          </a:p>
          <a:p>
            <a:pPr algn="ctr">
              <a:defRPr/>
            </a:pPr>
            <a:r>
              <a:rPr lang="ru-RU" dirty="0" smtClean="0">
                <a:solidFill>
                  <a:srgbClr val="0070C0"/>
                </a:solidFill>
                <a:latin typeface="+mn-lt"/>
              </a:rPr>
              <a:t>Программа финансируется Европейским Союзом 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979488"/>
            <a:ext cx="5867400" cy="612775"/>
          </a:xfrm>
          <a:extLst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700" b="1" dirty="0" smtClean="0">
                <a:solidFill>
                  <a:srgbClr val="0070C0"/>
                </a:solidFill>
              </a:rPr>
              <a:t/>
            </a:r>
            <a:br>
              <a:rPr lang="en-US" sz="2700" b="1" dirty="0" smtClean="0">
                <a:solidFill>
                  <a:srgbClr val="0070C0"/>
                </a:solidFill>
              </a:rPr>
            </a:br>
            <a:r>
              <a:rPr lang="ru-RU" sz="2700" b="1" dirty="0" smtClean="0">
                <a:solidFill>
                  <a:srgbClr val="0070C0"/>
                </a:solidFill>
              </a:rPr>
              <a:t>Что такое </a:t>
            </a:r>
            <a:r>
              <a:rPr lang="en-US" sz="3100" b="1" dirty="0" smtClean="0">
                <a:solidFill>
                  <a:srgbClr val="0070C0"/>
                </a:solidFill>
              </a:rPr>
              <a:t>CASEP?</a:t>
            </a:r>
            <a:br>
              <a:rPr lang="en-US" sz="3100" b="1" dirty="0" smtClean="0">
                <a:solidFill>
                  <a:srgbClr val="0070C0"/>
                </a:solidFill>
              </a:rPr>
            </a:br>
            <a:r>
              <a:rPr lang="en-US" sz="3100" dirty="0"/>
              <a:t/>
            </a:r>
            <a:br>
              <a:rPr lang="en-US" sz="3100" dirty="0"/>
            </a:br>
            <a:endParaRPr lang="ru-RU" sz="3100" b="1" dirty="0" smtClean="0">
              <a:solidFill>
                <a:srgbClr val="0070C0"/>
              </a:solidFill>
            </a:endParaRPr>
          </a:p>
        </p:txBody>
      </p:sp>
      <p:pic>
        <p:nvPicPr>
          <p:cNvPr id="3075" name="Picture 3" descr="Corrected INOGATE Ma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533525"/>
            <a:ext cx="569595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2478" y="1357298"/>
            <a:ext cx="4176712" cy="3970318"/>
          </a:xfrm>
          <a:prstGeom prst="rect">
            <a:avLst/>
          </a:prstGeom>
          <a:solidFill>
            <a:schemeClr val="bg1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Программа, финансируемая ЕС сроком на 36 месяцев для регионального сотрудничества в области энергетики с бюджетом в 4 млн. Евро по техническому содействию, между Европейским Союзом и Странами Партнерами в Центральной Азии</a:t>
            </a:r>
            <a:r>
              <a:rPr lang="en-US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 охватывающая вопросы «Устойчивой Энергетики» в Центральной Азии </a:t>
            </a:r>
            <a:r>
              <a:rPr lang="en-US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altLang="en-US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ru-RU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(дата завершения - апрель 2016 г.)</a:t>
            </a:r>
            <a:r>
              <a:rPr lang="en-US" altLang="en-US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    </a:t>
            </a:r>
            <a:endParaRPr lang="en-US" altLang="en-US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b="1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ru-RU" altLang="en-US" b="1" dirty="0" smtClean="0">
                <a:solidFill>
                  <a:srgbClr val="0070C0"/>
                </a:solidFill>
                <a:latin typeface="+mj-lt"/>
              </a:rPr>
              <a:t>Организация Заказчик </a:t>
            </a:r>
            <a:r>
              <a:rPr lang="en-US" altLang="en-US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+mj-lt"/>
              </a:rPr>
              <a:t>EC </a:t>
            </a:r>
            <a:r>
              <a:rPr lang="en-GB" altLang="en-US" b="1" dirty="0">
                <a:solidFill>
                  <a:srgbClr val="0070C0"/>
                </a:solidFill>
                <a:latin typeface="+mj-lt"/>
              </a:rPr>
              <a:t>DEVCO </a:t>
            </a:r>
            <a:r>
              <a:rPr lang="en-GB" altLang="en-US" b="1" dirty="0" smtClean="0">
                <a:solidFill>
                  <a:srgbClr val="0070C0"/>
                </a:solidFill>
                <a:latin typeface="+mj-lt"/>
              </a:rPr>
              <a:t>H2 </a:t>
            </a:r>
            <a:r>
              <a:rPr lang="en-GB" altLang="en-US" b="1" dirty="0">
                <a:solidFill>
                  <a:srgbClr val="0070C0"/>
                </a:solidFill>
                <a:latin typeface="+mj-lt"/>
              </a:rPr>
              <a:t>Geographical Coordination Central Asia, Middle East/Gulf, Asia Regional Programmes</a:t>
            </a:r>
            <a:r>
              <a:rPr lang="en-US" altLang="en-US" b="1" dirty="0">
                <a:solidFill>
                  <a:srgbClr val="0070C0"/>
                </a:solidFill>
                <a:latin typeface="+mj-lt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750" y="5354638"/>
            <a:ext cx="7366000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/>
                </a:solidFill>
                <a:latin typeface="+mj-lt"/>
              </a:rPr>
              <a:t>Бенефициарами являются 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5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 Стран Партнеров 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INOGATE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в Центральной Азии</a:t>
            </a:r>
            <a:r>
              <a:rPr lang="en-GB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Казахстан, Кыргызстан, Таджикистан, Туркменистан и Узбекистан</a:t>
            </a:r>
            <a:endParaRPr lang="en-GB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373604-D7CF-40B2-B454-E8F83AA500E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357313" y="6357938"/>
            <a:ext cx="2286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Реализуется 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>:</a:t>
            </a:r>
            <a:endParaRPr lang="en-GB" sz="16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143625"/>
            <a:ext cx="318611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85750" y="142875"/>
          <a:ext cx="135731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Picture" r:id="rId6" imgW="2457143" imgH="1657581" progId="StaticMetafile">
                  <p:embed/>
                </p:oleObj>
              </mc:Choice>
              <mc:Fallback>
                <p:oleObj name="Picture" r:id="rId6" imgW="2457143" imgH="1657581" progId="StaticMetafile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"/>
                        <a:ext cx="135731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3" descr="image001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1138"/>
            <a:ext cx="9572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98625" y="211138"/>
            <a:ext cx="55721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solidFill>
                  <a:srgbClr val="008000"/>
                </a:solidFill>
                <a:latin typeface="Arial" charset="0"/>
              </a:rPr>
              <a:t>CASEP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Arial" charset="0"/>
              </a:rPr>
              <a:t>Программа финансируется Европейским Союзом </a:t>
            </a:r>
            <a:r>
              <a:rPr lang="en-GB" altLang="en-US" sz="1600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GB" altLang="en-US" sz="1600" dirty="0">
              <a:solidFill>
                <a:srgbClr val="0070C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71538" y="1344613"/>
            <a:ext cx="7472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CASEP: </a:t>
            </a:r>
            <a:r>
              <a:rPr lang="ru-RU" altLang="en-US" sz="2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устойчивая Энергетика</a:t>
            </a:r>
            <a:r>
              <a:rPr lang="en-US" altLang="en-US" sz="2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; </a:t>
            </a:r>
            <a:r>
              <a:rPr lang="ru-RU" altLang="en-US" sz="2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Продвижение ВИЭ и ЭЭ</a:t>
            </a:r>
            <a:endParaRPr lang="en-GB" altLang="en-US" sz="2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7" name="TextBox 14"/>
          <p:cNvSpPr txBox="1">
            <a:spLocks noChangeArrowheads="1"/>
          </p:cNvSpPr>
          <p:nvPr/>
        </p:nvSpPr>
        <p:spPr bwMode="auto">
          <a:xfrm>
            <a:off x="1714500" y="-24"/>
            <a:ext cx="557212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2000" b="1" dirty="0" smtClean="0">
                <a:solidFill>
                  <a:srgbClr val="0070C0"/>
                </a:solidFill>
              </a:rPr>
              <a:t>Что такое </a:t>
            </a:r>
            <a:r>
              <a:rPr lang="en-US" altLang="en-US" sz="2000" b="1" dirty="0" smtClean="0">
                <a:solidFill>
                  <a:srgbClr val="0070C0"/>
                </a:solidFill>
              </a:rPr>
              <a:t>CASEP</a:t>
            </a:r>
            <a:r>
              <a:rPr lang="en-US" altLang="en-US" sz="2000" b="1" dirty="0">
                <a:solidFill>
                  <a:srgbClr val="0070C0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D61D1-C622-4706-9075-41DEE416687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42938" y="1897082"/>
            <a:ext cx="7964487" cy="4318000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2000" u="sng" dirty="0" smtClean="0">
                <a:latin typeface="+mn-lt"/>
              </a:rPr>
              <a:t>Общей целью</a:t>
            </a:r>
            <a:r>
              <a:rPr lang="ru-RU" sz="2000" dirty="0" smtClean="0">
                <a:latin typeface="+mn-lt"/>
              </a:rPr>
              <a:t> является </a:t>
            </a:r>
            <a:r>
              <a:rPr lang="ru-RU" sz="2000" b="1" dirty="0" smtClean="0">
                <a:latin typeface="+mn-lt"/>
              </a:rPr>
              <a:t>внесение вклада по обеспечению бесперебойных, надежных и эффективных энергопоставок в странах Центральной Азии </a:t>
            </a:r>
            <a:r>
              <a:rPr lang="ru-RU" sz="2000" dirty="0" smtClean="0">
                <a:latin typeface="+mn-lt"/>
              </a:rPr>
              <a:t>и таким образом, улучшению предварительных условий для </a:t>
            </a:r>
            <a:r>
              <a:rPr lang="ru-RU" sz="2000" b="1" dirty="0" smtClean="0">
                <a:latin typeface="+mn-lt"/>
              </a:rPr>
              <a:t>региональной интеграции</a:t>
            </a:r>
            <a:r>
              <a:rPr lang="en-GB" sz="2000" b="1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эффективных и устойчивых систем энергетики и </a:t>
            </a:r>
            <a:r>
              <a:rPr lang="ru-RU" sz="2000" b="1" dirty="0" smtClean="0">
                <a:latin typeface="+mn-lt"/>
              </a:rPr>
              <a:t>расширения сотрудничества со странами ЕС</a:t>
            </a:r>
            <a:endParaRPr lang="en-GB" sz="2000" b="1" dirty="0">
              <a:latin typeface="+mn-lt"/>
            </a:endParaRPr>
          </a:p>
          <a:p>
            <a:pPr algn="just">
              <a:defRPr/>
            </a:pPr>
            <a:endParaRPr lang="en-US" altLang="en-US" sz="20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2000" u="sng" dirty="0" smtClean="0">
                <a:latin typeface="+mn-lt"/>
              </a:rPr>
              <a:t>Целью</a:t>
            </a:r>
            <a:r>
              <a:rPr lang="ru-RU" sz="2000" dirty="0" smtClean="0">
                <a:latin typeface="+mn-lt"/>
              </a:rPr>
              <a:t> является оказание </a:t>
            </a:r>
            <a:r>
              <a:rPr lang="ru-RU" sz="2000" b="1" dirty="0" smtClean="0">
                <a:latin typeface="+mn-lt"/>
              </a:rPr>
              <a:t>содействия по установлению необходимых политик, регулятивных и институциональных механизмов</a:t>
            </a:r>
            <a:r>
              <a:rPr lang="en-GB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позволяющих </a:t>
            </a:r>
            <a:r>
              <a:rPr lang="en-GB" sz="2000" dirty="0" smtClean="0">
                <a:latin typeface="+mn-lt"/>
              </a:rPr>
              <a:t> </a:t>
            </a:r>
            <a:r>
              <a:rPr lang="ru-RU" sz="2000" b="1" dirty="0" smtClean="0">
                <a:latin typeface="+mn-lt"/>
              </a:rPr>
              <a:t>распространение </a:t>
            </a:r>
            <a:r>
              <a:rPr lang="en-GB" sz="2000" b="1" dirty="0" smtClean="0">
                <a:latin typeface="+mn-lt"/>
              </a:rPr>
              <a:t> </a:t>
            </a:r>
            <a:r>
              <a:rPr lang="ru-RU" sz="2000" b="1" dirty="0" smtClean="0">
                <a:latin typeface="+mn-lt"/>
              </a:rPr>
              <a:t>возобновляемых источников энергии в системе энергоносителей </a:t>
            </a:r>
            <a:r>
              <a:rPr lang="ru-RU" sz="2000" dirty="0" smtClean="0">
                <a:latin typeface="+mn-lt"/>
              </a:rPr>
              <a:t>стран бенефициаров также как и </a:t>
            </a:r>
            <a:r>
              <a:rPr lang="ru-RU" sz="2000" b="1" dirty="0" smtClean="0">
                <a:latin typeface="+mn-lt"/>
              </a:rPr>
              <a:t>повышение </a:t>
            </a:r>
            <a:r>
              <a:rPr lang="ru-RU" sz="2000" b="1" dirty="0" err="1" smtClean="0">
                <a:latin typeface="+mn-lt"/>
              </a:rPr>
              <a:t>энергоэффективности</a:t>
            </a:r>
            <a:r>
              <a:rPr lang="ru-RU" sz="2000" b="1" dirty="0" smtClean="0">
                <a:latin typeface="+mn-lt"/>
              </a:rPr>
              <a:t> на национальном уровне </a:t>
            </a:r>
            <a:r>
              <a:rPr lang="en-GB" sz="2000" dirty="0" smtClean="0">
                <a:latin typeface="+mn-lt"/>
              </a:rPr>
              <a:t>…. </a:t>
            </a:r>
            <a:r>
              <a:rPr lang="ru-RU" sz="2000" b="1" dirty="0" smtClean="0">
                <a:latin typeface="+mn-lt"/>
              </a:rPr>
              <a:t>в соответствии с приоритетами каждой страны </a:t>
            </a:r>
            <a:endParaRPr lang="en-US" altLang="en-US" sz="2000" b="1" dirty="0">
              <a:latin typeface="+mn-lt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357313" y="6357938"/>
            <a:ext cx="2286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Реализуется 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>:</a:t>
            </a:r>
            <a:endParaRPr lang="en-GB" sz="16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143625"/>
            <a:ext cx="318611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85750" y="142875"/>
          <a:ext cx="135731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Picture" r:id="rId4" imgW="2457143" imgH="1657581" progId="StaticMetafile">
                  <p:embed/>
                </p:oleObj>
              </mc:Choice>
              <mc:Fallback>
                <p:oleObj name="Picture" r:id="rId4" imgW="2457143" imgH="1657581" progId="StaticMetafile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"/>
                        <a:ext cx="135731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3" descr="image0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1138"/>
            <a:ext cx="9572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698625" y="211138"/>
            <a:ext cx="55721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solidFill>
                  <a:srgbClr val="008000"/>
                </a:solidFill>
                <a:latin typeface="Arial" charset="0"/>
              </a:rPr>
              <a:t>CASEP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Arial" charset="0"/>
              </a:rPr>
              <a:t>Программа финансируется Европейским Союзом </a:t>
            </a:r>
            <a:r>
              <a:rPr lang="en-GB" altLang="en-US" sz="1600" dirty="0" smtClean="0">
                <a:solidFill>
                  <a:srgbClr val="0070C0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0313" y="1547803"/>
            <a:ext cx="482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en-US" sz="2800" b="1" dirty="0" smtClean="0">
                <a:solidFill>
                  <a:srgbClr val="0070C0"/>
                </a:solidFill>
                <a:latin typeface="+mn-lt"/>
              </a:rPr>
              <a:t>Компоненты </a:t>
            </a:r>
            <a:r>
              <a:rPr lang="en-US" altLang="en-US" sz="2800" b="1" dirty="0" smtClean="0">
                <a:solidFill>
                  <a:srgbClr val="0070C0"/>
                </a:solidFill>
                <a:latin typeface="+mn-lt"/>
              </a:rPr>
              <a:t>CASEP</a:t>
            </a:r>
            <a:endParaRPr lang="en-GB" altLang="en-US" sz="2800" dirty="0">
              <a:latin typeface="+mn-lt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42938" y="1571613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  <a:defRPr/>
            </a:pPr>
            <a:endParaRPr lang="en-GB" altLang="en-US" sz="2000" b="1" dirty="0" smtClean="0">
              <a:solidFill>
                <a:srgbClr val="00CCFF"/>
              </a:solidFill>
              <a:latin typeface="+mj-lt"/>
            </a:endParaRPr>
          </a:p>
          <a:p>
            <a:pPr algn="ctr">
              <a:buFont typeface="Arial" charset="0"/>
              <a:buNone/>
              <a:defRPr/>
            </a:pPr>
            <a:r>
              <a:rPr lang="en-GB" altLang="en-US" b="1" dirty="0" smtClean="0">
                <a:solidFill>
                  <a:srgbClr val="0070C0"/>
                </a:solidFill>
                <a:latin typeface="+mn-lt"/>
              </a:rPr>
              <a:t>1</a:t>
            </a:r>
            <a:endParaRPr lang="en-GB" altLang="en-US" b="1" dirty="0">
              <a:solidFill>
                <a:srgbClr val="0070C0"/>
              </a:solidFill>
              <a:latin typeface="+mn-lt"/>
            </a:endParaRPr>
          </a:p>
          <a:p>
            <a:pPr algn="ctr">
              <a:defRPr/>
            </a:pP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Поддержка по выработке и формулированию политики для введения ВИЭ и ЭЭ на национальном и региональном уровнях</a:t>
            </a:r>
            <a:endParaRPr lang="en-GB" altLang="en-US" sz="2000" b="1" dirty="0">
              <a:solidFill>
                <a:srgbClr val="008000"/>
              </a:solidFill>
              <a:latin typeface="+mn-lt"/>
            </a:endParaRPr>
          </a:p>
          <a:p>
            <a:pPr algn="ctr">
              <a:defRPr/>
            </a:pPr>
            <a:r>
              <a:rPr lang="en-GB" altLang="en-US" b="1" dirty="0">
                <a:solidFill>
                  <a:srgbClr val="0070C0"/>
                </a:solidFill>
                <a:latin typeface="+mn-lt"/>
              </a:rPr>
              <a:t>2</a:t>
            </a:r>
          </a:p>
          <a:p>
            <a:pPr algn="ctr">
              <a:defRPr/>
            </a:pP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Профессиональное развитие местных партнеров в области политики и инструментам по ВИЭ и ЭЭ </a:t>
            </a:r>
            <a:endParaRPr lang="en-GB" altLang="en-US" sz="2000" b="1" dirty="0">
              <a:solidFill>
                <a:srgbClr val="008000"/>
              </a:solidFill>
              <a:latin typeface="+mn-lt"/>
            </a:endParaRPr>
          </a:p>
          <a:p>
            <a:pPr algn="ctr">
              <a:defRPr/>
            </a:pPr>
            <a:r>
              <a:rPr lang="en-GB" altLang="en-US" b="1" dirty="0">
                <a:solidFill>
                  <a:srgbClr val="0070C0"/>
                </a:solidFill>
                <a:latin typeface="+mn-lt"/>
              </a:rPr>
              <a:t>3</a:t>
            </a:r>
          </a:p>
          <a:p>
            <a:pPr algn="ctr">
              <a:defRPr/>
            </a:pP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Разработка </a:t>
            </a:r>
            <a:r>
              <a:rPr lang="ru-RU" altLang="en-US" sz="2000" b="1" dirty="0" err="1" smtClean="0">
                <a:solidFill>
                  <a:srgbClr val="008000"/>
                </a:solidFill>
                <a:latin typeface="+mn-lt"/>
              </a:rPr>
              <a:t>пилотных</a:t>
            </a: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 проектов в области ВИЭ и ЭЭ</a:t>
            </a:r>
            <a:endParaRPr lang="en-GB" altLang="en-US" sz="2000" b="1" dirty="0">
              <a:solidFill>
                <a:srgbClr val="008000"/>
              </a:solidFill>
              <a:latin typeface="+mn-lt"/>
            </a:endParaRPr>
          </a:p>
          <a:p>
            <a:pPr algn="ctr">
              <a:defRPr/>
            </a:pPr>
            <a:r>
              <a:rPr lang="en-GB" altLang="en-US" b="1" dirty="0">
                <a:solidFill>
                  <a:srgbClr val="0070C0"/>
                </a:solidFill>
                <a:latin typeface="+mn-lt"/>
              </a:rPr>
              <a:t>4</a:t>
            </a:r>
          </a:p>
          <a:p>
            <a:pPr algn="ctr">
              <a:defRPr/>
            </a:pP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Повышение информированности в области ВИЭ и ЭЭ</a:t>
            </a:r>
            <a:endParaRPr lang="en-GB" altLang="en-US" sz="2000" b="1" dirty="0">
              <a:solidFill>
                <a:srgbClr val="008000"/>
              </a:solidFill>
              <a:latin typeface="+mn-lt"/>
            </a:endParaRPr>
          </a:p>
          <a:p>
            <a:pPr algn="ctr">
              <a:defRPr/>
            </a:pPr>
            <a:r>
              <a:rPr lang="en-GB" altLang="en-US" b="1" dirty="0">
                <a:solidFill>
                  <a:srgbClr val="0070C0"/>
                </a:solidFill>
                <a:latin typeface="+mn-lt"/>
              </a:rPr>
              <a:t>5</a:t>
            </a:r>
          </a:p>
          <a:p>
            <a:pPr algn="ctr">
              <a:defRPr/>
            </a:pPr>
            <a:r>
              <a:rPr lang="ru-RU" altLang="en-US" sz="2000" b="1" dirty="0" smtClean="0">
                <a:solidFill>
                  <a:srgbClr val="008000"/>
                </a:solidFill>
                <a:latin typeface="+mn-lt"/>
              </a:rPr>
              <a:t>Координация деятельности с мероприятиями запланированными в рамках </a:t>
            </a:r>
            <a:r>
              <a:rPr lang="en-GB" altLang="en-US" sz="2000" b="1" dirty="0" smtClean="0">
                <a:solidFill>
                  <a:srgbClr val="008000"/>
                </a:solidFill>
                <a:latin typeface="+mn-lt"/>
              </a:rPr>
              <a:t>INOGATE </a:t>
            </a:r>
            <a:endParaRPr lang="en-GB" altLang="en-US" sz="2000" b="1" dirty="0">
              <a:solidFill>
                <a:srgbClr val="008000"/>
              </a:solidFill>
              <a:latin typeface="+mn-lt"/>
            </a:endParaRPr>
          </a:p>
          <a:p>
            <a:pPr algn="ctr">
              <a:defRPr/>
            </a:pPr>
            <a:endParaRPr lang="en-GB" alt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357313" y="6357938"/>
            <a:ext cx="2286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Реализуется 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>:</a:t>
            </a:r>
            <a:endParaRPr lang="en-GB" sz="16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143625"/>
            <a:ext cx="318611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0BC056-0946-4D47-BC82-ACF676A5F27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85750" y="142875"/>
          <a:ext cx="135731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Picture" r:id="rId4" imgW="2457143" imgH="1657581" progId="StaticMetafile">
                  <p:embed/>
                </p:oleObj>
              </mc:Choice>
              <mc:Fallback>
                <p:oleObj name="Picture" r:id="rId4" imgW="2457143" imgH="1657581" progId="StaticMetafile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"/>
                        <a:ext cx="135731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3" descr="image0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1138"/>
            <a:ext cx="9572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698625" y="211138"/>
            <a:ext cx="55721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solidFill>
                  <a:srgbClr val="008000"/>
                </a:solidFill>
                <a:latin typeface="Arial" charset="0"/>
              </a:rPr>
              <a:t>CASEP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Arial" charset="0"/>
              </a:rPr>
              <a:t>Программа финансируется Европейским Союзом </a:t>
            </a:r>
            <a:r>
              <a:rPr lang="en-GB" altLang="en-US" sz="1600" dirty="0" smtClean="0">
                <a:solidFill>
                  <a:srgbClr val="0070C0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1714500" y="252407"/>
            <a:ext cx="557212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2000" b="1" dirty="0" smtClean="0">
                <a:solidFill>
                  <a:srgbClr val="0070C0"/>
                </a:solidFill>
              </a:rPr>
              <a:t>Что такое </a:t>
            </a:r>
            <a:r>
              <a:rPr lang="en-US" altLang="en-US" sz="20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2000" b="1" dirty="0">
                <a:solidFill>
                  <a:srgbClr val="0070C0"/>
                </a:solidFill>
              </a:rPr>
              <a:t>CASEP?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00113" y="1050925"/>
            <a:ext cx="7543800" cy="715963"/>
          </a:xfrm>
        </p:spPr>
        <p:txBody>
          <a:bodyPr>
            <a:normAutofit/>
          </a:bodyPr>
          <a:lstStyle/>
          <a:p>
            <a:r>
              <a:rPr lang="ru-RU" altLang="en-US" sz="2400" b="1" dirty="0" smtClean="0">
                <a:solidFill>
                  <a:srgbClr val="0070C0"/>
                </a:solidFill>
              </a:rPr>
              <a:t>Рабочая программа</a:t>
            </a:r>
            <a:r>
              <a:rPr lang="en-GB" altLang="en-US" sz="2400" b="1" dirty="0" smtClean="0">
                <a:solidFill>
                  <a:srgbClr val="0070C0"/>
                </a:solidFill>
              </a:rPr>
              <a:t>: </a:t>
            </a:r>
            <a:r>
              <a:rPr lang="ru-RU" altLang="en-US" sz="2400" b="1" dirty="0" smtClean="0">
                <a:solidFill>
                  <a:srgbClr val="0070C0"/>
                </a:solidFill>
              </a:rPr>
              <a:t>Региональная</a:t>
            </a:r>
            <a:endParaRPr lang="en-GB" alt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9738" y="1916113"/>
            <a:ext cx="8121650" cy="408305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</a:pPr>
            <a:r>
              <a:rPr lang="ru-RU" altLang="en-US" sz="1800" dirty="0" smtClean="0"/>
              <a:t>Компонент</a:t>
            </a:r>
            <a:r>
              <a:rPr lang="en-GB" altLang="en-US" sz="1800" dirty="0" smtClean="0"/>
              <a:t> 1:</a:t>
            </a:r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en-US" sz="1800" dirty="0" smtClean="0"/>
              <a:t>Обзор систем, потенциала и правового статуса </a:t>
            </a:r>
            <a:r>
              <a:rPr lang="en-US" altLang="en-US" sz="1800" dirty="0" smtClean="0"/>
              <a:t>MKUR</a:t>
            </a:r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/>
              <a:t>Укрепление технического потенциала ЦА РЦ по ВИЭ по проведению оценки в области ВИЭ и навыков в данной сфере на региональном уровне </a:t>
            </a:r>
            <a:endParaRPr lang="en-US" sz="1800" dirty="0" smtClean="0"/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/>
              <a:t>Передовые методы ЕС</a:t>
            </a:r>
            <a:r>
              <a:rPr lang="en-US" sz="1800" dirty="0" smtClean="0"/>
              <a:t>:</a:t>
            </a:r>
          </a:p>
          <a:p>
            <a:pPr lvl="2" algn="just">
              <a:spcBef>
                <a:spcPct val="0"/>
              </a:spcBef>
              <a:buFont typeface="Calibri" pitchFamily="34" charset="0"/>
              <a:buChar char="₋"/>
            </a:pPr>
            <a:r>
              <a:rPr lang="ru-RU" sz="1800" dirty="0" smtClean="0"/>
              <a:t>Институциональные модели </a:t>
            </a:r>
            <a:r>
              <a:rPr lang="en-US" sz="1800" dirty="0" smtClean="0"/>
              <a:t> </a:t>
            </a:r>
          </a:p>
          <a:p>
            <a:pPr lvl="2" algn="just">
              <a:spcBef>
                <a:spcPct val="0"/>
              </a:spcBef>
              <a:buFont typeface="Calibri" pitchFamily="34" charset="0"/>
              <a:buChar char="₋"/>
            </a:pPr>
            <a:r>
              <a:rPr lang="ru-RU" sz="1800" dirty="0" smtClean="0"/>
              <a:t>Финансовая мотивация по ВИЭ</a:t>
            </a:r>
            <a:r>
              <a:rPr lang="en-US" sz="1800" dirty="0" smtClean="0"/>
              <a:t> </a:t>
            </a:r>
          </a:p>
          <a:p>
            <a:pPr lvl="2" algn="just">
              <a:spcBef>
                <a:spcPct val="0"/>
              </a:spcBef>
              <a:buFont typeface="Calibri" pitchFamily="34" charset="0"/>
              <a:buChar char="₋"/>
            </a:pPr>
            <a:r>
              <a:rPr lang="ru-RU" sz="1800" dirty="0" err="1" smtClean="0"/>
              <a:t>Энерго</a:t>
            </a:r>
            <a:r>
              <a:rPr lang="ru-RU" sz="1800" dirty="0" smtClean="0"/>
              <a:t> Аудит на предприятиях </a:t>
            </a:r>
            <a:r>
              <a:rPr lang="en-US" sz="1800" dirty="0" smtClean="0"/>
              <a:t> </a:t>
            </a:r>
          </a:p>
          <a:p>
            <a:pPr algn="just">
              <a:spcBef>
                <a:spcPct val="0"/>
              </a:spcBef>
            </a:pPr>
            <a:r>
              <a:rPr lang="ru-RU" altLang="en-US" sz="1800" dirty="0" smtClean="0"/>
              <a:t>Компонент </a:t>
            </a:r>
            <a:r>
              <a:rPr lang="en-GB" altLang="en-US" sz="1800" dirty="0" smtClean="0"/>
              <a:t>2:</a:t>
            </a:r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/>
              <a:t>Оценка институционального потенциала </a:t>
            </a:r>
            <a:r>
              <a:rPr lang="en-US" sz="1800" dirty="0" smtClean="0"/>
              <a:t>MKUR</a:t>
            </a:r>
          </a:p>
          <a:p>
            <a:pPr algn="just">
              <a:spcBef>
                <a:spcPct val="0"/>
              </a:spcBef>
            </a:pPr>
            <a:r>
              <a:rPr lang="ru-RU" altLang="en-US" sz="1800" dirty="0" smtClean="0"/>
              <a:t>Компонент</a:t>
            </a:r>
            <a:r>
              <a:rPr lang="en-GB" altLang="en-US" sz="1800" dirty="0" smtClean="0"/>
              <a:t> 4:</a:t>
            </a:r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/>
              <a:t>Неделя Устойчивой Энергетики </a:t>
            </a:r>
            <a:r>
              <a:rPr lang="en-US" sz="1800" dirty="0" smtClean="0"/>
              <a:t>(</a:t>
            </a:r>
            <a:r>
              <a:rPr lang="ru-RU" sz="1800" dirty="0" smtClean="0"/>
              <a:t>Обмен Региональным Опытом в области Планирования и Реализации Политик по Устойчивой Энергетике</a:t>
            </a:r>
            <a:r>
              <a:rPr lang="en-US" sz="1800" dirty="0" smtClean="0"/>
              <a:t>: </a:t>
            </a:r>
            <a:r>
              <a:rPr lang="ru-RU" sz="1800" dirty="0" smtClean="0"/>
              <a:t>ЭЭ</a:t>
            </a:r>
            <a:r>
              <a:rPr lang="en-US" sz="1800" dirty="0" smtClean="0"/>
              <a:t>/</a:t>
            </a:r>
            <a:r>
              <a:rPr lang="ru-RU" sz="1800" dirty="0" smtClean="0"/>
              <a:t>ВИЭ</a:t>
            </a:r>
            <a:r>
              <a:rPr lang="en-US" sz="1800" dirty="0" smtClean="0"/>
              <a:t>)</a:t>
            </a:r>
            <a:endParaRPr lang="en-GB" altLang="en-US" sz="1800" dirty="0" smtClean="0"/>
          </a:p>
          <a:p>
            <a:pPr lvl="1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en-US" sz="1800" dirty="0" smtClean="0"/>
              <a:t>Мероприятие в поддержку МКУР</a:t>
            </a:r>
            <a:endParaRPr lang="en-GB" altLang="en-US" sz="1800" dirty="0" smtClean="0"/>
          </a:p>
          <a:p>
            <a:pPr lvl="1" algn="just">
              <a:spcBef>
                <a:spcPct val="0"/>
              </a:spcBef>
            </a:pPr>
            <a:endParaRPr lang="en-GB" altLang="en-US" sz="1800" dirty="0" smtClean="0"/>
          </a:p>
          <a:p>
            <a:pPr algn="just">
              <a:spcBef>
                <a:spcPct val="0"/>
              </a:spcBef>
              <a:buNone/>
            </a:pPr>
            <a:endParaRPr lang="en-GB" altLang="en-US" sz="1800" dirty="0" smtClean="0"/>
          </a:p>
          <a:p>
            <a:pPr lvl="1" algn="just">
              <a:spcBef>
                <a:spcPct val="0"/>
              </a:spcBef>
            </a:pPr>
            <a:endParaRPr lang="en-GB" altLang="en-US" sz="1400" dirty="0" smtClean="0"/>
          </a:p>
          <a:p>
            <a:pPr lvl="1" algn="just">
              <a:buFont typeface="Arial" charset="0"/>
              <a:buNone/>
            </a:pPr>
            <a:endParaRPr lang="en-GB" altLang="en-US" sz="20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F5C75DF-C635-47F5-826B-07C0B17C320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357313" y="6357938"/>
            <a:ext cx="2286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+mn-lt"/>
              </a:rPr>
              <a:t>Реализуется 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>:</a:t>
            </a:r>
            <a:endParaRPr lang="en-GB" sz="1600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85750" y="142875"/>
          <a:ext cx="135731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7" name="Picture" r:id="rId3" imgW="2457143" imgH="1657581" progId="StaticMetafile">
                  <p:embed/>
                </p:oleObj>
              </mc:Choice>
              <mc:Fallback>
                <p:oleObj name="Picture" r:id="rId3" imgW="2457143" imgH="1657581" progId="StaticMetafil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"/>
                        <a:ext cx="135731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143625"/>
            <a:ext cx="318611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image0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1138"/>
            <a:ext cx="9572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698625" y="211138"/>
            <a:ext cx="55721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solidFill>
                  <a:srgbClr val="008000"/>
                </a:solidFill>
                <a:latin typeface="Arial" charset="0"/>
              </a:rPr>
              <a:t>CASEP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600" dirty="0" smtClean="0">
                <a:solidFill>
                  <a:srgbClr val="0070C0"/>
                </a:solidFill>
                <a:latin typeface="Arial" charset="0"/>
              </a:rPr>
              <a:t>Программа финансируется Европейским Союзом </a:t>
            </a:r>
            <a:endParaRPr lang="en-GB" altLang="en-US" sz="1600" dirty="0" smtClean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86844-3C06-4531-B955-D11AFC8654D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950" y="1341438"/>
            <a:ext cx="8785225" cy="1143000"/>
          </a:xfrm>
        </p:spPr>
        <p:txBody>
          <a:bodyPr/>
          <a:lstStyle/>
          <a:p>
            <a:r>
              <a:rPr lang="ru-RU" altLang="en-US" sz="2400" b="1" smtClean="0">
                <a:solidFill>
                  <a:srgbClr val="0070C0"/>
                </a:solidFill>
              </a:rPr>
              <a:t>Программа по Устойчивой Энергетике для Центральной Азии</a:t>
            </a:r>
            <a:r>
              <a:rPr lang="en-GB" altLang="en-US" sz="2400" b="1" smtClean="0">
                <a:solidFill>
                  <a:srgbClr val="0070C0"/>
                </a:solidFill>
              </a:rPr>
              <a:t>:</a:t>
            </a:r>
            <a:br>
              <a:rPr lang="en-GB" altLang="en-US" sz="2400" b="1" smtClean="0">
                <a:solidFill>
                  <a:srgbClr val="0070C0"/>
                </a:solidFill>
              </a:rPr>
            </a:br>
            <a:r>
              <a:rPr lang="ru-RU" altLang="en-US" sz="2400" b="1" smtClean="0">
                <a:solidFill>
                  <a:srgbClr val="0070C0"/>
                </a:solidFill>
              </a:rPr>
              <a:t>Возобновляемые Источники Энергии </a:t>
            </a:r>
            <a:r>
              <a:rPr lang="en-GB" altLang="en-US" sz="2400" b="1" smtClean="0">
                <a:solidFill>
                  <a:srgbClr val="0070C0"/>
                </a:solidFill>
              </a:rPr>
              <a:t>- </a:t>
            </a:r>
            <a:r>
              <a:rPr lang="ru-RU" altLang="en-US" sz="2400" b="1" smtClean="0">
                <a:solidFill>
                  <a:srgbClr val="0070C0"/>
                </a:solidFill>
              </a:rPr>
              <a:t>Энергоэффективность</a:t>
            </a:r>
            <a:r>
              <a:rPr lang="en-GB" altLang="en-US" sz="2400" b="1" smtClean="0">
                <a:solidFill>
                  <a:srgbClr val="0070C0"/>
                </a:solidFill>
              </a:rPr>
              <a:t> (CASEP)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5763" y="2636913"/>
            <a:ext cx="8229600" cy="33130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ru-RU" altLang="en-US" sz="1800" b="1" i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Контактные данные </a:t>
            </a:r>
            <a:r>
              <a:rPr lang="en-GB" altLang="en-US" sz="1800" b="1" i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– </a:t>
            </a:r>
            <a:r>
              <a:rPr lang="ru-RU" altLang="en-US" sz="1800" b="1" i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Команды </a:t>
            </a:r>
            <a:r>
              <a:rPr lang="en-GB" altLang="en-US" sz="1800" b="1" i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CASEP:</a:t>
            </a:r>
          </a:p>
          <a:p>
            <a:pPr lvl="1">
              <a:buFont typeface="Arial" charset="0"/>
              <a:buNone/>
              <a:defRPr/>
            </a:pPr>
            <a:r>
              <a:rPr lang="ru-RU" altLang="en-US" sz="1800" b="1" dirty="0" smtClean="0">
                <a:solidFill>
                  <a:srgbClr val="0070C0"/>
                </a:solidFill>
              </a:rPr>
              <a:t>Пол </a:t>
            </a:r>
            <a:r>
              <a:rPr lang="ru-RU" altLang="en-US" sz="1800" b="1" dirty="0" err="1" smtClean="0">
                <a:solidFill>
                  <a:srgbClr val="0070C0"/>
                </a:solidFill>
              </a:rPr>
              <a:t>Мулэн</a:t>
            </a:r>
            <a:r>
              <a:rPr lang="ru-RU" altLang="en-US" sz="1800" b="1" dirty="0" smtClean="0">
                <a:solidFill>
                  <a:srgbClr val="0070C0"/>
                </a:solidFill>
              </a:rPr>
              <a:t> </a:t>
            </a:r>
            <a:r>
              <a:rPr lang="en-GB" altLang="en-US" sz="1800" dirty="0" smtClean="0">
                <a:solidFill>
                  <a:srgbClr val="0070C0"/>
                </a:solidFill>
              </a:rPr>
              <a:t>		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-   </a:t>
            </a:r>
            <a:r>
              <a:rPr lang="ru-RU" altLang="en-US" sz="1800" b="1" dirty="0" smtClean="0">
                <a:solidFill>
                  <a:srgbClr val="0070C0"/>
                </a:solidFill>
              </a:rPr>
              <a:t>Руководитель Проекта</a:t>
            </a:r>
            <a:endParaRPr lang="en-GB" altLang="en-US" sz="1800" b="1" dirty="0" smtClean="0">
              <a:solidFill>
                <a:srgbClr val="0070C0"/>
              </a:solidFill>
            </a:endParaRPr>
          </a:p>
          <a:p>
            <a:pPr lvl="1">
              <a:buFont typeface="Arial" charset="0"/>
              <a:buNone/>
              <a:defRPr/>
            </a:pPr>
            <a:r>
              <a:rPr lang="en-GB" altLang="en-US" sz="1800" dirty="0" smtClean="0">
                <a:hlinkClick r:id="rId3"/>
              </a:rPr>
              <a:t>paul.moulin@giz.de</a:t>
            </a:r>
            <a:endParaRPr lang="en-GB" altLang="en-US" sz="1800" dirty="0" smtClean="0"/>
          </a:p>
          <a:p>
            <a:pPr lvl="1">
              <a:buFont typeface="Arial" charset="0"/>
              <a:buNone/>
              <a:defRPr/>
            </a:pPr>
            <a:r>
              <a:rPr lang="ru-RU" altLang="en-US" sz="1800" b="1" dirty="0" smtClean="0">
                <a:solidFill>
                  <a:srgbClr val="0070C0"/>
                </a:solidFill>
              </a:rPr>
              <a:t>Илзе Пурина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		-   EE</a:t>
            </a:r>
          </a:p>
          <a:p>
            <a:pPr lvl="1">
              <a:buFont typeface="Arial" charset="0"/>
              <a:buNone/>
              <a:defRPr/>
            </a:pPr>
            <a:r>
              <a:rPr lang="en-GB" altLang="en-US" sz="1800" dirty="0" smtClean="0">
                <a:hlinkClick r:id="rId4"/>
              </a:rPr>
              <a:t>ilze.purina@giz.de</a:t>
            </a:r>
            <a:endParaRPr lang="en-GB" altLang="en-US" sz="1800" dirty="0" smtClean="0"/>
          </a:p>
          <a:p>
            <a:pPr lvl="1">
              <a:buFont typeface="Arial" charset="0"/>
              <a:buNone/>
              <a:defRPr/>
            </a:pPr>
            <a:r>
              <a:rPr lang="ru-RU" altLang="en-US" sz="1800" b="1" dirty="0" smtClean="0">
                <a:solidFill>
                  <a:srgbClr val="0070C0"/>
                </a:solidFill>
              </a:rPr>
              <a:t>Паата Джанелидзе 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	-   RES</a:t>
            </a:r>
          </a:p>
          <a:p>
            <a:pPr lvl="1">
              <a:buFont typeface="Arial" charset="0"/>
              <a:buNone/>
              <a:defRPr/>
            </a:pPr>
            <a:r>
              <a:rPr lang="en-GB" altLang="en-US" sz="1800" dirty="0" smtClean="0">
                <a:hlinkClick r:id="rId5"/>
              </a:rPr>
              <a:t>paata.janelidze@giz.de</a:t>
            </a:r>
            <a:r>
              <a:rPr lang="en-GB" altLang="en-US" sz="1800" dirty="0" smtClean="0"/>
              <a:t>			</a:t>
            </a:r>
            <a:endParaRPr lang="en-GB" sz="1800" b="1" dirty="0" smtClean="0"/>
          </a:p>
          <a:p>
            <a:pPr algn="ctr">
              <a:buNone/>
              <a:defRPr/>
            </a:pPr>
            <a:r>
              <a:rPr lang="ru-RU" sz="1800" b="1" dirty="0"/>
              <a:t>	</a:t>
            </a:r>
            <a:r>
              <a:rPr lang="ru-RU" sz="1800" b="1" dirty="0" smtClean="0"/>
              <a:t>   </a:t>
            </a:r>
            <a:r>
              <a:rPr lang="en-GB" sz="4000" b="1" dirty="0" smtClean="0">
                <a:hlinkClick r:id="rId6"/>
              </a:rPr>
              <a:t>www.casepresee.org</a:t>
            </a:r>
            <a:r>
              <a:rPr lang="ru-RU" sz="4000" b="1" dirty="0"/>
              <a:t> </a:t>
            </a:r>
            <a:endParaRPr lang="ru-RU" sz="4000" b="1" dirty="0" smtClean="0"/>
          </a:p>
          <a:p>
            <a:pPr algn="ctr">
              <a:buNone/>
              <a:defRPr/>
            </a:pPr>
            <a:r>
              <a:rPr lang="ru-RU" sz="1800" b="1" dirty="0" smtClean="0"/>
              <a:t>СПАСИБО!!! </a:t>
            </a:r>
            <a:endParaRPr lang="en-GB" sz="1800" b="1" dirty="0" smtClean="0"/>
          </a:p>
          <a:p>
            <a:pPr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en-GB" altLang="en-US" b="1" dirty="0">
              <a:solidFill>
                <a:srgbClr val="C00000"/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en-GB" altLang="en-US" sz="2400" dirty="0" smtClean="0">
              <a:solidFill>
                <a:srgbClr val="C00000"/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en-GB" altLang="en-US" sz="2400" dirty="0" smtClean="0"/>
          </a:p>
          <a:p>
            <a:pPr lvl="1">
              <a:buFont typeface="Arial" charset="0"/>
              <a:buNone/>
              <a:defRPr/>
            </a:pPr>
            <a:r>
              <a:rPr lang="en-GB" altLang="en-US" sz="2400" dirty="0" smtClean="0"/>
              <a:t>				</a:t>
            </a:r>
            <a:endParaRPr lang="en-GB" altLang="en-US" sz="2400" b="1" dirty="0" smtClean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GB" altLang="en-US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357313" y="6357938"/>
            <a:ext cx="2286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>
                <a:solidFill>
                  <a:srgbClr val="0070C0"/>
                </a:solidFill>
                <a:latin typeface="+mn-lt"/>
              </a:rPr>
              <a:t>Реализуется </a:t>
            </a:r>
            <a:r>
              <a:rPr lang="en-GB" sz="1600">
                <a:solidFill>
                  <a:srgbClr val="0070C0"/>
                </a:solidFill>
                <a:latin typeface="+mn-lt"/>
              </a:rPr>
              <a:t>:</a:t>
            </a:r>
            <a:endParaRPr lang="en-GB" sz="1600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85750" y="142875"/>
          <a:ext cx="135731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32" name="Picture" r:id="rId7" imgW="2457143" imgH="1657581" progId="StaticMetafile">
                  <p:embed/>
                </p:oleObj>
              </mc:Choice>
              <mc:Fallback>
                <p:oleObj name="Picture" r:id="rId7" imgW="2457143" imgH="1657581" progId="Static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"/>
                        <a:ext cx="135731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00563" y="6143625"/>
            <a:ext cx="318611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9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839090-8125-4D15-BCD5-761D525D11AA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13" descr="image001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188" y="211138"/>
            <a:ext cx="9572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1714500" y="206375"/>
            <a:ext cx="55721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en-GB" altLang="en-US" sz="1600" b="1" i="1">
                <a:solidFill>
                  <a:srgbClr val="008000"/>
                </a:solidFill>
              </a:rPr>
              <a:t>CASEP</a:t>
            </a:r>
          </a:p>
          <a:p>
            <a:pPr algn="ctr" eaLnBrk="1" hangingPunct="1"/>
            <a:r>
              <a:rPr lang="ru-RU" altLang="en-US" sz="1600">
                <a:solidFill>
                  <a:srgbClr val="0070C0"/>
                </a:solidFill>
              </a:rPr>
              <a:t>Программа финансируется Европейским Союзом</a:t>
            </a:r>
            <a:r>
              <a:rPr lang="en-GB" altLang="en-US" sz="1600">
                <a:solidFill>
                  <a:srgbClr val="0070C0"/>
                </a:solidFill>
              </a:rPr>
              <a:t>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391</Words>
  <Application>Microsoft Office PowerPoint</Application>
  <PresentationFormat>Экран (4:3)</PresentationFormat>
  <Paragraphs>87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Picture</vt:lpstr>
      <vt:lpstr> «Повышение потенциала МКУР ЦА и его институтов в вопросах развития ВИЭ и ЭЭ»  “Программа по Устойчивой Энергетике для Центральной Азии: Возобновляемые Источники Энергии – Энергоэффективность” (CASEP)    </vt:lpstr>
      <vt:lpstr> Что такое CASEP?  </vt:lpstr>
      <vt:lpstr>Презентация PowerPoint</vt:lpstr>
      <vt:lpstr>Презентация PowerPoint</vt:lpstr>
      <vt:lpstr>Рабочая программа: Региональная</vt:lpstr>
      <vt:lpstr>Программа по Устойчивой Энергетике для Центральной Азии: Возобновляемые Источники Энергии - Энергоэффективность (CASEP)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Energy Programme for Central Asia: Renewable Energy Sources - Energy Efficiency (CASEP)</dc:title>
  <dc:creator>HP</dc:creator>
  <cp:lastModifiedBy>User</cp:lastModifiedBy>
  <cp:revision>300</cp:revision>
  <dcterms:created xsi:type="dcterms:W3CDTF">2013-06-27T08:46:17Z</dcterms:created>
  <dcterms:modified xsi:type="dcterms:W3CDTF">2014-11-28T04:00:52Z</dcterms:modified>
</cp:coreProperties>
</file>